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80" r:id="rId9"/>
    <p:sldId id="281" r:id="rId10"/>
    <p:sldId id="262" r:id="rId11"/>
    <p:sldId id="263" r:id="rId12"/>
    <p:sldId id="264" r:id="rId13"/>
    <p:sldId id="282" r:id="rId14"/>
    <p:sldId id="283" r:id="rId15"/>
    <p:sldId id="265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9" r:id="rId31"/>
    <p:sldId id="30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4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98916-2DBC-4C99-A2A9-6285BE532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19514D-95A6-4D09-9F8D-890AAA7727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6D593-EE27-4227-88AA-0A4BE3CB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1F95-B9AF-424D-829F-26B6DAC6BFEE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24ABB-3930-40D1-9D32-C9E3D9EA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F0494-1304-4651-B3B6-DF7DE72AB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2E4B-6B72-4E6E-9524-1B8B566AA8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182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79EEF-36AD-415E-ADF1-597D2A113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12DA4D-61AE-4959-9E9C-76B1882CB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B6D15-0C3B-46B1-9446-7DD428616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1F95-B9AF-424D-829F-26B6DAC6BFEE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465E0-A0E2-4379-BAB0-C56C629E4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27546-1D2C-44F1-8427-A18A8BC5B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2E4B-6B72-4E6E-9524-1B8B566AA8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8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832AB9-6FEF-491C-B141-9E74A7D38B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DC1880-1125-4D95-BE42-BB0954A84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75C5B-0149-48AB-943B-ECD5C64D7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1F95-B9AF-424D-829F-26B6DAC6BFEE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9A1F5-290C-4A3A-ADC9-346278109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A6A8F-C01E-448B-853F-C0324862C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2E4B-6B72-4E6E-9524-1B8B566AA8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15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49187-74C4-48A9-9DBA-D92EACB8B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5251F-45AE-4BF5-86B7-49FB298BB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02A6A-488E-4A94-9DEC-02B44A1E2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1F95-B9AF-424D-829F-26B6DAC6BFEE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E2FCB-ED4B-4EA2-B38E-E1AE86966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91BE6-D151-46FA-82D3-92A9C5EF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2E4B-6B72-4E6E-9524-1B8B566AA8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26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FDD4A-97EC-4578-85D2-7D8E95374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474A1-19CE-4BEC-A590-0F0DAA4D9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C461E-B779-4331-9EC7-71E836131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1F95-B9AF-424D-829F-26B6DAC6BFEE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015DE-B5AB-43A4-8051-F91D319C3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39FCD-E19F-473F-B493-3CCCF9EBA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2E4B-6B72-4E6E-9524-1B8B566AA8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8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3E45B-E72D-4DA3-93BD-F431E3AE6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9942E-E0FC-4A18-9128-6657C3D18F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B4E13-2BB9-42B5-BEA3-85BC1CAD5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F29EA-8EF2-4CBD-BEE5-266124922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1F95-B9AF-424D-829F-26B6DAC6BFEE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7600D-84E1-4697-9366-B35729966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4A628-38D1-4A3C-8606-88FE85F9E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2E4B-6B72-4E6E-9524-1B8B566AA8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58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B2AED-2636-4E88-82BC-67C1307BF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ED45B-5574-4DB3-A0BF-299217124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F65DF-6E94-4AD8-994A-0F8358FDB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360944-E9E4-4E75-9C0E-10F765858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9DAF03-3FEE-4598-A85D-B4D89692D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D95BCA-B117-4B20-8808-388840025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1F95-B9AF-424D-829F-26B6DAC6BFEE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69CDAF-7EC8-4D9A-BAA8-FF998F0F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74FD96-7BAC-4ADF-B6E9-1FD6EB098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2E4B-6B72-4E6E-9524-1B8B566AA8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2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BCC4D-9C69-4D88-B760-8D42C4DC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CA8D66-CFF3-48D2-86E9-0A7B18E23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1F95-B9AF-424D-829F-26B6DAC6BFEE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0B65CF-FE74-45B4-BB40-2B3C61EB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FC18A-2B45-45B9-A2EF-177998C56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2E4B-6B72-4E6E-9524-1B8B566AA8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16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2C5A4D-EB48-4FE7-BEF4-0C0DADD5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1F95-B9AF-424D-829F-26B6DAC6BFEE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60BA94-E839-4027-843F-116CC8E3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0FF36-39B0-420E-90CA-129EFCBC6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2E4B-6B72-4E6E-9524-1B8B566AA8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50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5742-2348-486B-AC70-3848560CF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C184A-BC31-4915-98A8-E7C3F6B8D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3DB26-7D97-4F2D-AC25-05CD84009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41CF7-4934-46A8-96AD-9054F9B53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1F95-B9AF-424D-829F-26B6DAC6BFEE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8AC0C-DC33-4261-91FC-A1DE7C8D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57A907-A95D-47F2-8B3B-6CB202D3B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2E4B-6B72-4E6E-9524-1B8B566AA8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70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1E065-1B25-4420-BDC6-FCA8C72EC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D3A41E-169C-4844-9015-9B4B212E84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5CA95-DC10-4DBD-A379-D90A9E889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C06C9-1640-4069-B0AA-97E05AC16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1F95-B9AF-424D-829F-26B6DAC6BFEE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B6509-D10D-4DCD-B2AC-377ABFEC9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12227-0D88-417A-9015-F8A59A257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2E4B-6B72-4E6E-9524-1B8B566AA8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28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669AC3-9CD9-4C82-94A3-2C5BB7C80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5BA6A-8AAB-43AF-85DF-1A19D3AAC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B5FD6-EF04-4E55-963C-225435261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1F95-B9AF-424D-829F-26B6DAC6BFEE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586EA-E672-45ED-BBF6-AF8C6A87A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7DE3F-8318-4F86-9A3B-A05826B98D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52E4B-6B72-4E6E-9524-1B8B566AA8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6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3914776" y="285750"/>
            <a:ext cx="79438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latin typeface="Old English Text MT" panose="03040902040508030806" pitchFamily="66" charset="0"/>
              </a:rPr>
              <a:t>Don’t forget God’s amazing grace</a:t>
            </a:r>
          </a:p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God’s analysis of Israel’s history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Ezekiel 16</a:t>
            </a:r>
          </a:p>
        </p:txBody>
      </p:sp>
    </p:spTree>
    <p:extLst>
      <p:ext uri="{BB962C8B-B14F-4D97-AF65-F5344CB8AC3E}">
        <p14:creationId xmlns:p14="http://schemas.microsoft.com/office/powerpoint/2010/main" val="1057735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3914776" y="285750"/>
            <a:ext cx="794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God’s analysis of Israel’s history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Ezekiel 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5FC5F-DDF3-47E9-949A-0C43103196F2}"/>
              </a:ext>
            </a:extLst>
          </p:cNvPr>
          <p:cNvSpPr txBox="1"/>
          <p:nvPr/>
        </p:nvSpPr>
        <p:spPr>
          <a:xfrm>
            <a:off x="390525" y="1247775"/>
            <a:ext cx="7172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A foundling child vv.1-5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gracious benefactor vv.6-14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A73AFB-4082-4ADC-BD81-291067CB0832}"/>
              </a:ext>
            </a:extLst>
          </p:cNvPr>
          <p:cNvSpPr txBox="1"/>
          <p:nvPr/>
        </p:nvSpPr>
        <p:spPr>
          <a:xfrm>
            <a:off x="1066800" y="2476500"/>
            <a:ext cx="7943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>
              <a:buFont typeface="Wingdings" panose="05000000000000000000" pitchFamily="2" charset="2"/>
              <a:buChar char="Ø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Amazing grace</a:t>
            </a:r>
          </a:p>
        </p:txBody>
      </p:sp>
    </p:spTree>
    <p:extLst>
      <p:ext uri="{BB962C8B-B14F-4D97-AF65-F5344CB8AC3E}">
        <p14:creationId xmlns:p14="http://schemas.microsoft.com/office/powerpoint/2010/main" val="417407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3914776" y="285750"/>
            <a:ext cx="794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God’s analysis of Israel’s history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Ezekiel 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5FC5F-DDF3-47E9-949A-0C43103196F2}"/>
              </a:ext>
            </a:extLst>
          </p:cNvPr>
          <p:cNvSpPr txBox="1"/>
          <p:nvPr/>
        </p:nvSpPr>
        <p:spPr>
          <a:xfrm>
            <a:off x="390525" y="1247775"/>
            <a:ext cx="7172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A foundling child vv.1-5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gracious benefactor vv.6-14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A73AFB-4082-4ADC-BD81-291067CB0832}"/>
              </a:ext>
            </a:extLst>
          </p:cNvPr>
          <p:cNvSpPr txBox="1"/>
          <p:nvPr/>
        </p:nvSpPr>
        <p:spPr>
          <a:xfrm>
            <a:off x="1066800" y="2476500"/>
            <a:ext cx="7943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>
              <a:buFont typeface="Wingdings" panose="05000000000000000000" pitchFamily="2" charset="2"/>
              <a:buChar char="Ø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Amazing grace</a:t>
            </a:r>
          </a:p>
          <a:p>
            <a:pPr marL="542925" indent="-542925">
              <a:buFont typeface="Wingdings" panose="05000000000000000000" pitchFamily="2" charset="2"/>
              <a:buChar char="Ø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God-given splendour (v.14)</a:t>
            </a:r>
          </a:p>
        </p:txBody>
      </p:sp>
    </p:spTree>
    <p:extLst>
      <p:ext uri="{BB962C8B-B14F-4D97-AF65-F5344CB8AC3E}">
        <p14:creationId xmlns:p14="http://schemas.microsoft.com/office/powerpoint/2010/main" val="151146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3914776" y="285750"/>
            <a:ext cx="794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God’s analysis of Israel’s history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Ezekiel 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5FC5F-DDF3-47E9-949A-0C43103196F2}"/>
              </a:ext>
            </a:extLst>
          </p:cNvPr>
          <p:cNvSpPr txBox="1"/>
          <p:nvPr/>
        </p:nvSpPr>
        <p:spPr>
          <a:xfrm>
            <a:off x="390525" y="1247775"/>
            <a:ext cx="7172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A foundling child vv.1-5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gracious benefactor vv.6-14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A73AFB-4082-4ADC-BD81-291067CB0832}"/>
              </a:ext>
            </a:extLst>
          </p:cNvPr>
          <p:cNvSpPr txBox="1"/>
          <p:nvPr/>
        </p:nvSpPr>
        <p:spPr>
          <a:xfrm>
            <a:off x="1066800" y="2476500"/>
            <a:ext cx="7943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>
              <a:buFont typeface="Wingdings" panose="05000000000000000000" pitchFamily="2" charset="2"/>
              <a:buChar char="Ø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Amazing grace</a:t>
            </a:r>
          </a:p>
          <a:p>
            <a:pPr marL="542925" indent="-542925">
              <a:buFont typeface="Wingdings" panose="05000000000000000000" pitchFamily="2" charset="2"/>
              <a:buChar char="Ø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God-given splendour (v.14)</a:t>
            </a:r>
          </a:p>
          <a:p>
            <a:pPr marL="542925" indent="-542925">
              <a:buFont typeface="Wingdings" panose="05000000000000000000" pitchFamily="2" charset="2"/>
              <a:buChar char="Ø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Flagrant wantonness (vv.15-34)</a:t>
            </a:r>
          </a:p>
        </p:txBody>
      </p:sp>
    </p:spTree>
    <p:extLst>
      <p:ext uri="{BB962C8B-B14F-4D97-AF65-F5344CB8AC3E}">
        <p14:creationId xmlns:p14="http://schemas.microsoft.com/office/powerpoint/2010/main" val="325783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3914776" y="285750"/>
            <a:ext cx="794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God’s analysis of Israel’s history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Ezekiel 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5FC5F-DDF3-47E9-949A-0C43103196F2}"/>
              </a:ext>
            </a:extLst>
          </p:cNvPr>
          <p:cNvSpPr txBox="1"/>
          <p:nvPr/>
        </p:nvSpPr>
        <p:spPr>
          <a:xfrm>
            <a:off x="390525" y="1247775"/>
            <a:ext cx="7172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A foundling child vv.1-5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gracious benefactor vv.6-14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A73AFB-4082-4ADC-BD81-291067CB0832}"/>
              </a:ext>
            </a:extLst>
          </p:cNvPr>
          <p:cNvSpPr txBox="1"/>
          <p:nvPr/>
        </p:nvSpPr>
        <p:spPr>
          <a:xfrm>
            <a:off x="1066800" y="2476500"/>
            <a:ext cx="7943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>
              <a:buFont typeface="Wingdings" panose="05000000000000000000" pitchFamily="2" charset="2"/>
              <a:buChar char="Ø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Amazing grace</a:t>
            </a:r>
          </a:p>
          <a:p>
            <a:pPr marL="542925" indent="-542925">
              <a:buFont typeface="Wingdings" panose="05000000000000000000" pitchFamily="2" charset="2"/>
              <a:buChar char="Ø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God-given splendour (v.14)</a:t>
            </a:r>
          </a:p>
          <a:p>
            <a:pPr marL="542925" indent="-542925">
              <a:buFont typeface="Wingdings" panose="05000000000000000000" pitchFamily="2" charset="2"/>
              <a:buChar char="Ø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Flagrant wantonness (vv.15-34)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0D1F57-3FE6-4AE3-B9C4-2007167F7ECE}"/>
              </a:ext>
            </a:extLst>
          </p:cNvPr>
          <p:cNvSpPr txBox="1"/>
          <p:nvPr/>
        </p:nvSpPr>
        <p:spPr>
          <a:xfrm>
            <a:off x="1752600" y="4038600"/>
            <a:ext cx="8696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God’s jealous anger</a:t>
            </a:r>
          </a:p>
        </p:txBody>
      </p:sp>
    </p:spTree>
    <p:extLst>
      <p:ext uri="{BB962C8B-B14F-4D97-AF65-F5344CB8AC3E}">
        <p14:creationId xmlns:p14="http://schemas.microsoft.com/office/powerpoint/2010/main" val="41523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3914776" y="285750"/>
            <a:ext cx="794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God’s analysis of Israel’s history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Ezekiel 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5FC5F-DDF3-47E9-949A-0C43103196F2}"/>
              </a:ext>
            </a:extLst>
          </p:cNvPr>
          <p:cNvSpPr txBox="1"/>
          <p:nvPr/>
        </p:nvSpPr>
        <p:spPr>
          <a:xfrm>
            <a:off x="390525" y="1247775"/>
            <a:ext cx="7172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A foundling child vv.1-5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gracious benefactor vv.6-14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A73AFB-4082-4ADC-BD81-291067CB0832}"/>
              </a:ext>
            </a:extLst>
          </p:cNvPr>
          <p:cNvSpPr txBox="1"/>
          <p:nvPr/>
        </p:nvSpPr>
        <p:spPr>
          <a:xfrm>
            <a:off x="1066800" y="2476500"/>
            <a:ext cx="7943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>
              <a:buFont typeface="Wingdings" panose="05000000000000000000" pitchFamily="2" charset="2"/>
              <a:buChar char="Ø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Amazing grace</a:t>
            </a:r>
          </a:p>
          <a:p>
            <a:pPr marL="542925" indent="-542925">
              <a:buFont typeface="Wingdings" panose="05000000000000000000" pitchFamily="2" charset="2"/>
              <a:buChar char="Ø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God-given splendour (v.14)</a:t>
            </a:r>
          </a:p>
          <a:p>
            <a:pPr marL="542925" indent="-542925">
              <a:buFont typeface="Wingdings" panose="05000000000000000000" pitchFamily="2" charset="2"/>
              <a:buChar char="Ø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Flagrant wantonness (vv.15-34)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0D1F57-3FE6-4AE3-B9C4-2007167F7ECE}"/>
              </a:ext>
            </a:extLst>
          </p:cNvPr>
          <p:cNvSpPr txBox="1"/>
          <p:nvPr/>
        </p:nvSpPr>
        <p:spPr>
          <a:xfrm>
            <a:off x="1752600" y="4038600"/>
            <a:ext cx="86963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God’s jealous anger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Two kinds of jealousy</a:t>
            </a:r>
          </a:p>
        </p:txBody>
      </p:sp>
    </p:spTree>
    <p:extLst>
      <p:ext uri="{BB962C8B-B14F-4D97-AF65-F5344CB8AC3E}">
        <p14:creationId xmlns:p14="http://schemas.microsoft.com/office/powerpoint/2010/main" val="143861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3914776" y="285750"/>
            <a:ext cx="794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God’s analysis of Israel’s history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Ezekiel 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5FC5F-DDF3-47E9-949A-0C43103196F2}"/>
              </a:ext>
            </a:extLst>
          </p:cNvPr>
          <p:cNvSpPr txBox="1"/>
          <p:nvPr/>
        </p:nvSpPr>
        <p:spPr>
          <a:xfrm>
            <a:off x="390525" y="1247775"/>
            <a:ext cx="85820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A foundling child vv.1-5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gracious benefactor vv.6-14</a:t>
            </a:r>
          </a:p>
          <a:p>
            <a:pPr marL="1171575" indent="-457200">
              <a:buSzPct val="70000"/>
              <a:buFont typeface="Wingdings" panose="05000000000000000000" pitchFamily="2" charset="2"/>
              <a:buChar char="q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Religious prostitution vv.15-22 </a:t>
            </a:r>
          </a:p>
        </p:txBody>
      </p:sp>
    </p:spTree>
    <p:extLst>
      <p:ext uri="{BB962C8B-B14F-4D97-AF65-F5344CB8AC3E}">
        <p14:creationId xmlns:p14="http://schemas.microsoft.com/office/powerpoint/2010/main" val="110421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3914776" y="285750"/>
            <a:ext cx="794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God’s analysis of Israel’s history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Ezekiel 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5FC5F-DDF3-47E9-949A-0C43103196F2}"/>
              </a:ext>
            </a:extLst>
          </p:cNvPr>
          <p:cNvSpPr txBox="1"/>
          <p:nvPr/>
        </p:nvSpPr>
        <p:spPr>
          <a:xfrm>
            <a:off x="390525" y="1247775"/>
            <a:ext cx="858202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A foundling child vv.1-5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gracious benefactor vv.6-14</a:t>
            </a:r>
          </a:p>
          <a:p>
            <a:pPr marL="1171575" indent="-457200">
              <a:buSzPct val="70000"/>
              <a:buFont typeface="Wingdings" panose="05000000000000000000" pitchFamily="2" charset="2"/>
              <a:buChar char="q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Religious prostitution vv.15-22</a:t>
            </a:r>
          </a:p>
          <a:p>
            <a:pPr marL="1171575" indent="-457200">
              <a:buSzPct val="70000"/>
              <a:buFont typeface="Wingdings" panose="05000000000000000000" pitchFamily="2" charset="2"/>
              <a:buChar char="q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Political prostitution vv.23-24 </a:t>
            </a:r>
          </a:p>
        </p:txBody>
      </p:sp>
    </p:spTree>
    <p:extLst>
      <p:ext uri="{BB962C8B-B14F-4D97-AF65-F5344CB8AC3E}">
        <p14:creationId xmlns:p14="http://schemas.microsoft.com/office/powerpoint/2010/main" val="342035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3914776" y="285750"/>
            <a:ext cx="794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God’s analysis of Israel’s history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Ezekiel 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5FC5F-DDF3-47E9-949A-0C43103196F2}"/>
              </a:ext>
            </a:extLst>
          </p:cNvPr>
          <p:cNvSpPr txBox="1"/>
          <p:nvPr/>
        </p:nvSpPr>
        <p:spPr>
          <a:xfrm>
            <a:off x="390525" y="1247775"/>
            <a:ext cx="85820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A foundling child vv.1-5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gracious benefactor vv.6-14</a:t>
            </a:r>
          </a:p>
          <a:p>
            <a:pPr marL="1171575" indent="-457200">
              <a:buSzPct val="70000"/>
              <a:buFont typeface="Wingdings" panose="05000000000000000000" pitchFamily="2" charset="2"/>
              <a:buChar char="q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Religious prostitution vv.15-22</a:t>
            </a:r>
          </a:p>
          <a:p>
            <a:pPr marL="1171575" indent="-457200">
              <a:buSzPct val="70000"/>
              <a:buFont typeface="Wingdings" panose="05000000000000000000" pitchFamily="2" charset="2"/>
              <a:buChar char="q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Political prostitution vv.23-24</a:t>
            </a:r>
          </a:p>
          <a:p>
            <a:pPr marL="714375" indent="-714375">
              <a:buSzPct val="70000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3. </a:t>
            </a: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judicial verdict and sentence vv.35-52</a:t>
            </a:r>
          </a:p>
        </p:txBody>
      </p:sp>
    </p:spTree>
    <p:extLst>
      <p:ext uri="{BB962C8B-B14F-4D97-AF65-F5344CB8AC3E}">
        <p14:creationId xmlns:p14="http://schemas.microsoft.com/office/powerpoint/2010/main" val="2068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3914776" y="285750"/>
            <a:ext cx="794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God’s analysis of Israel’s history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Ezekiel 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5FC5F-DDF3-47E9-949A-0C43103196F2}"/>
              </a:ext>
            </a:extLst>
          </p:cNvPr>
          <p:cNvSpPr txBox="1"/>
          <p:nvPr/>
        </p:nvSpPr>
        <p:spPr>
          <a:xfrm>
            <a:off x="390525" y="1247775"/>
            <a:ext cx="85820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A foundling child vv.1-5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gracious benefactor vv.6-14</a:t>
            </a:r>
          </a:p>
          <a:p>
            <a:pPr marL="1171575" indent="-457200">
              <a:buSzPct val="70000"/>
              <a:buFont typeface="Wingdings" panose="05000000000000000000" pitchFamily="2" charset="2"/>
              <a:buChar char="q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Religious prostitution vv.15-22</a:t>
            </a:r>
          </a:p>
          <a:p>
            <a:pPr marL="1171575" indent="-457200">
              <a:buSzPct val="70000"/>
              <a:buFont typeface="Wingdings" panose="05000000000000000000" pitchFamily="2" charset="2"/>
              <a:buChar char="q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Political prostitution vv.23-24</a:t>
            </a:r>
          </a:p>
          <a:p>
            <a:pPr marL="714375" indent="-714375">
              <a:buSzPct val="70000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3. </a:t>
            </a: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judicial verdict and sentence vv.35-52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899F1-B3F8-4088-957C-66E89AA91FC0}"/>
              </a:ext>
            </a:extLst>
          </p:cNvPr>
          <p:cNvSpPr txBox="1"/>
          <p:nvPr/>
        </p:nvSpPr>
        <p:spPr>
          <a:xfrm>
            <a:off x="1028700" y="3513707"/>
            <a:ext cx="7943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>
              <a:buFont typeface="Wingdings" panose="05000000000000000000" pitchFamily="2" charset="2"/>
              <a:buChar char="Ø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Stage 1. Public humiliation</a:t>
            </a:r>
          </a:p>
        </p:txBody>
      </p:sp>
    </p:spTree>
    <p:extLst>
      <p:ext uri="{BB962C8B-B14F-4D97-AF65-F5344CB8AC3E}">
        <p14:creationId xmlns:p14="http://schemas.microsoft.com/office/powerpoint/2010/main" val="280403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3914776" y="285750"/>
            <a:ext cx="794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God’s analysis of Israel’s history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Ezekiel 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5FC5F-DDF3-47E9-949A-0C43103196F2}"/>
              </a:ext>
            </a:extLst>
          </p:cNvPr>
          <p:cNvSpPr txBox="1"/>
          <p:nvPr/>
        </p:nvSpPr>
        <p:spPr>
          <a:xfrm>
            <a:off x="390525" y="1247775"/>
            <a:ext cx="85820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A foundling child vv.1-5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gracious benefactor vv.6-14</a:t>
            </a:r>
          </a:p>
          <a:p>
            <a:pPr marL="1171575" indent="-457200">
              <a:buSzPct val="70000"/>
              <a:buFont typeface="Wingdings" panose="05000000000000000000" pitchFamily="2" charset="2"/>
              <a:buChar char="q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Religious prostitution vv.15-22</a:t>
            </a:r>
          </a:p>
          <a:p>
            <a:pPr marL="1171575" indent="-457200">
              <a:buSzPct val="70000"/>
              <a:buFont typeface="Wingdings" panose="05000000000000000000" pitchFamily="2" charset="2"/>
              <a:buChar char="q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Political prostitution vv.23-24</a:t>
            </a:r>
          </a:p>
          <a:p>
            <a:pPr marL="714375" indent="-714375">
              <a:buSzPct val="70000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3. </a:t>
            </a: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judicial verdict and sentence vv.35-52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899F1-B3F8-4088-957C-66E89AA91FC0}"/>
              </a:ext>
            </a:extLst>
          </p:cNvPr>
          <p:cNvSpPr txBox="1"/>
          <p:nvPr/>
        </p:nvSpPr>
        <p:spPr>
          <a:xfrm>
            <a:off x="1028700" y="3513707"/>
            <a:ext cx="79438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Stage 1. Public humiliation</a:t>
            </a:r>
          </a:p>
          <a:p>
            <a:pPr marL="542925" indent="-542925">
              <a:buFont typeface="Wingdings" panose="05000000000000000000" pitchFamily="2" charset="2"/>
              <a:buChar char="Ø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Stage 2. Reminder of pagan origins v.45</a:t>
            </a:r>
          </a:p>
        </p:txBody>
      </p:sp>
    </p:spTree>
    <p:extLst>
      <p:ext uri="{BB962C8B-B14F-4D97-AF65-F5344CB8AC3E}">
        <p14:creationId xmlns:p14="http://schemas.microsoft.com/office/powerpoint/2010/main" val="155047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3914776" y="285750"/>
            <a:ext cx="794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God’s analysis of Israel’s history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Ezekiel 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5FC5F-DDF3-47E9-949A-0C43103196F2}"/>
              </a:ext>
            </a:extLst>
          </p:cNvPr>
          <p:cNvSpPr txBox="1"/>
          <p:nvPr/>
        </p:nvSpPr>
        <p:spPr>
          <a:xfrm>
            <a:off x="390525" y="1247775"/>
            <a:ext cx="570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Old English Text MT" panose="03040902040508030806" pitchFamily="66" charset="0"/>
              </a:rPr>
              <a:t>American history revisited</a:t>
            </a:r>
          </a:p>
        </p:txBody>
      </p:sp>
      <p:pic>
        <p:nvPicPr>
          <p:cNvPr id="5" name="Picture 4" descr="A room filled with furniture and a fireplace&#10;&#10;Description automatically generated">
            <a:extLst>
              <a:ext uri="{FF2B5EF4-FFF2-40B4-BE49-F238E27FC236}">
                <a16:creationId xmlns:a16="http://schemas.microsoft.com/office/drawing/2014/main" id="{1D22DC52-17F6-40CA-BC62-55E72130B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112" y="1486079"/>
            <a:ext cx="2807589" cy="22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3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3914776" y="285750"/>
            <a:ext cx="794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God’s analysis of Israel’s history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Ezekiel 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5FC5F-DDF3-47E9-949A-0C43103196F2}"/>
              </a:ext>
            </a:extLst>
          </p:cNvPr>
          <p:cNvSpPr txBox="1"/>
          <p:nvPr/>
        </p:nvSpPr>
        <p:spPr>
          <a:xfrm>
            <a:off x="390525" y="1247775"/>
            <a:ext cx="85820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A foundling child vv.1-5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gracious benefactor vv.6-14</a:t>
            </a:r>
          </a:p>
          <a:p>
            <a:pPr marL="1171575" indent="-457200">
              <a:buSzPct val="70000"/>
              <a:buFont typeface="Wingdings" panose="05000000000000000000" pitchFamily="2" charset="2"/>
              <a:buChar char="q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Religious prostitution vv.15-22</a:t>
            </a:r>
          </a:p>
          <a:p>
            <a:pPr marL="1171575" indent="-457200">
              <a:buSzPct val="70000"/>
              <a:buFont typeface="Wingdings" panose="05000000000000000000" pitchFamily="2" charset="2"/>
              <a:buChar char="q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Political prostitution vv.23-24</a:t>
            </a:r>
          </a:p>
          <a:p>
            <a:pPr marL="714375" indent="-714375">
              <a:buSzPct val="70000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3. </a:t>
            </a: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judicial verdict and sentence vv.35-52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899F1-B3F8-4088-957C-66E89AA91FC0}"/>
              </a:ext>
            </a:extLst>
          </p:cNvPr>
          <p:cNvSpPr txBox="1"/>
          <p:nvPr/>
        </p:nvSpPr>
        <p:spPr>
          <a:xfrm>
            <a:off x="1028700" y="3513707"/>
            <a:ext cx="79438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Stage 1. Public humiliation</a:t>
            </a:r>
          </a:p>
          <a:p>
            <a:pPr marL="542925" indent="-542925">
              <a:buFont typeface="Wingdings" panose="05000000000000000000" pitchFamily="2" charset="2"/>
              <a:buChar char="Ø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Stage 2. Reminder of pagan origins v.45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D80A1-DDBA-4D7A-8D0C-BB9ABF49DF37}"/>
              </a:ext>
            </a:extLst>
          </p:cNvPr>
          <p:cNvSpPr/>
          <p:nvPr/>
        </p:nvSpPr>
        <p:spPr>
          <a:xfrm>
            <a:off x="1866900" y="4363524"/>
            <a:ext cx="929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 lvl="1" indent="-355600">
              <a:buFont typeface="Courier New" panose="02070309020205020404" pitchFamily="49" charset="0"/>
              <a:buChar char="o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The sins of Samaria v.46 (see ch.23:1-10)</a:t>
            </a:r>
          </a:p>
        </p:txBody>
      </p:sp>
    </p:spTree>
    <p:extLst>
      <p:ext uri="{BB962C8B-B14F-4D97-AF65-F5344CB8AC3E}">
        <p14:creationId xmlns:p14="http://schemas.microsoft.com/office/powerpoint/2010/main" val="337846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3914776" y="285750"/>
            <a:ext cx="794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God’s analysis of Israel’s history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Ezekiel 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5FC5F-DDF3-47E9-949A-0C43103196F2}"/>
              </a:ext>
            </a:extLst>
          </p:cNvPr>
          <p:cNvSpPr txBox="1"/>
          <p:nvPr/>
        </p:nvSpPr>
        <p:spPr>
          <a:xfrm>
            <a:off x="390525" y="1247775"/>
            <a:ext cx="85820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A foundling child vv.1-5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gracious benefactor vv.6-14</a:t>
            </a:r>
          </a:p>
          <a:p>
            <a:pPr marL="1171575" indent="-457200">
              <a:buSzPct val="70000"/>
              <a:buFont typeface="Wingdings" panose="05000000000000000000" pitchFamily="2" charset="2"/>
              <a:buChar char="q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Religious prostitution vv.15-22</a:t>
            </a:r>
          </a:p>
          <a:p>
            <a:pPr marL="1171575" indent="-457200">
              <a:buSzPct val="70000"/>
              <a:buFont typeface="Wingdings" panose="05000000000000000000" pitchFamily="2" charset="2"/>
              <a:buChar char="q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Political prostitution vv.23-24</a:t>
            </a:r>
          </a:p>
          <a:p>
            <a:pPr marL="714375" indent="-714375">
              <a:buSzPct val="70000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3. </a:t>
            </a: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judicial verdict and sentence vv.35-52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899F1-B3F8-4088-957C-66E89AA91FC0}"/>
              </a:ext>
            </a:extLst>
          </p:cNvPr>
          <p:cNvSpPr txBox="1"/>
          <p:nvPr/>
        </p:nvSpPr>
        <p:spPr>
          <a:xfrm>
            <a:off x="1028700" y="3513707"/>
            <a:ext cx="79438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Stage 1. Public humiliation</a:t>
            </a:r>
          </a:p>
          <a:p>
            <a:pPr marL="542925" indent="-542925">
              <a:buFont typeface="Wingdings" panose="05000000000000000000" pitchFamily="2" charset="2"/>
              <a:buChar char="Ø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Stage 2. Reminder of pagan origins v.45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D80A1-DDBA-4D7A-8D0C-BB9ABF49DF37}"/>
              </a:ext>
            </a:extLst>
          </p:cNvPr>
          <p:cNvSpPr/>
          <p:nvPr/>
        </p:nvSpPr>
        <p:spPr>
          <a:xfrm>
            <a:off x="1866900" y="4363524"/>
            <a:ext cx="9296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 lvl="1" indent="-355600">
              <a:buFont typeface="Courier New" panose="02070309020205020404" pitchFamily="49" charset="0"/>
              <a:buChar char="o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The sins of Samaria v.46 (see ch.23:1-10)</a:t>
            </a:r>
          </a:p>
          <a:p>
            <a:pPr marL="895350" lvl="1" indent="-355600">
              <a:buFont typeface="Courier New" panose="02070309020205020404" pitchFamily="49" charset="0"/>
              <a:buChar char="o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The sins of Sodom v.49: arrogance, gluttony, callousness, indifference</a:t>
            </a:r>
          </a:p>
        </p:txBody>
      </p:sp>
    </p:spTree>
    <p:extLst>
      <p:ext uri="{BB962C8B-B14F-4D97-AF65-F5344CB8AC3E}">
        <p14:creationId xmlns:p14="http://schemas.microsoft.com/office/powerpoint/2010/main" val="344446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3914776" y="285750"/>
            <a:ext cx="794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God’s analysis of Israel’s history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Ezekiel 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5FC5F-DDF3-47E9-949A-0C43103196F2}"/>
              </a:ext>
            </a:extLst>
          </p:cNvPr>
          <p:cNvSpPr txBox="1"/>
          <p:nvPr/>
        </p:nvSpPr>
        <p:spPr>
          <a:xfrm>
            <a:off x="390525" y="1247775"/>
            <a:ext cx="858202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A foundling child vv.1-5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gracious benefactor vv.6-14</a:t>
            </a:r>
          </a:p>
          <a:p>
            <a:pPr marL="1171575" indent="-457200">
              <a:buSzPct val="70000"/>
              <a:buFont typeface="Wingdings" panose="05000000000000000000" pitchFamily="2" charset="2"/>
              <a:buChar char="q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Religious prostitution vv.15-22</a:t>
            </a:r>
          </a:p>
          <a:p>
            <a:pPr marL="1171575" indent="-457200">
              <a:buSzPct val="70000"/>
              <a:buFont typeface="Wingdings" panose="05000000000000000000" pitchFamily="2" charset="2"/>
              <a:buChar char="q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Political prostitution vv.23-24</a:t>
            </a:r>
          </a:p>
          <a:p>
            <a:pPr marL="714375" indent="-714375">
              <a:buSzPct val="100000"/>
              <a:buAutoNum type="arabicPeriod" startAt="3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judicial verdict and sentence vv.35-52</a:t>
            </a:r>
          </a:p>
          <a:p>
            <a:pPr marL="714375" indent="-714375">
              <a:buSzPct val="100000"/>
              <a:buAutoNum type="arabicPeriod" startAt="3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An amazing promise vv.53-63</a:t>
            </a:r>
          </a:p>
        </p:txBody>
      </p:sp>
    </p:spTree>
    <p:extLst>
      <p:ext uri="{BB962C8B-B14F-4D97-AF65-F5344CB8AC3E}">
        <p14:creationId xmlns:p14="http://schemas.microsoft.com/office/powerpoint/2010/main" val="292959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3914776" y="285750"/>
            <a:ext cx="794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God’s analysis of Israel’s history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Ezekiel 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5FC5F-DDF3-47E9-949A-0C43103196F2}"/>
              </a:ext>
            </a:extLst>
          </p:cNvPr>
          <p:cNvSpPr txBox="1"/>
          <p:nvPr/>
        </p:nvSpPr>
        <p:spPr>
          <a:xfrm>
            <a:off x="390525" y="1247775"/>
            <a:ext cx="858202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A foundling child vv.1-5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gracious benefactor vv.6-14</a:t>
            </a:r>
          </a:p>
          <a:p>
            <a:pPr marL="1171575" indent="-457200">
              <a:buSzPct val="70000"/>
              <a:buFont typeface="Wingdings" panose="05000000000000000000" pitchFamily="2" charset="2"/>
              <a:buChar char="q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Religious prostitution vv.15-22</a:t>
            </a:r>
          </a:p>
          <a:p>
            <a:pPr marL="1171575" indent="-457200">
              <a:buSzPct val="70000"/>
              <a:buFont typeface="Wingdings" panose="05000000000000000000" pitchFamily="2" charset="2"/>
              <a:buChar char="q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Political prostitution vv.23-24</a:t>
            </a:r>
          </a:p>
          <a:p>
            <a:pPr marL="714375" indent="-714375">
              <a:buSzPct val="100000"/>
              <a:buAutoNum type="arabicPeriod" startAt="3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judicial verdict and sentence vv.35-52</a:t>
            </a:r>
          </a:p>
          <a:p>
            <a:pPr marL="714375" indent="-714375">
              <a:buSzPct val="100000"/>
              <a:buAutoNum type="arabicPeriod" startAt="3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An amazing promise vv.53-63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798D91-9C58-486D-AF01-40940E8AD89C}"/>
              </a:ext>
            </a:extLst>
          </p:cNvPr>
          <p:cNvSpPr/>
          <p:nvPr/>
        </p:nvSpPr>
        <p:spPr>
          <a:xfrm>
            <a:off x="1054447" y="3863876"/>
            <a:ext cx="85772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2925" indent="-542925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Restoration promise: Israel, Sodom and Samaria v.53</a:t>
            </a:r>
          </a:p>
        </p:txBody>
      </p:sp>
    </p:spTree>
    <p:extLst>
      <p:ext uri="{BB962C8B-B14F-4D97-AF65-F5344CB8AC3E}">
        <p14:creationId xmlns:p14="http://schemas.microsoft.com/office/powerpoint/2010/main" val="249634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3914776" y="285750"/>
            <a:ext cx="794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God’s analysis of Israel’s history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Ezekiel 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5FC5F-DDF3-47E9-949A-0C43103196F2}"/>
              </a:ext>
            </a:extLst>
          </p:cNvPr>
          <p:cNvSpPr txBox="1"/>
          <p:nvPr/>
        </p:nvSpPr>
        <p:spPr>
          <a:xfrm>
            <a:off x="390525" y="1247775"/>
            <a:ext cx="858202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A foundling child vv.1-5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gracious benefactor vv.6-14</a:t>
            </a:r>
          </a:p>
          <a:p>
            <a:pPr marL="1171575" indent="-457200">
              <a:buSzPct val="70000"/>
              <a:buFont typeface="Wingdings" panose="05000000000000000000" pitchFamily="2" charset="2"/>
              <a:buChar char="q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Religious prostitution vv.15-22</a:t>
            </a:r>
          </a:p>
          <a:p>
            <a:pPr marL="1171575" indent="-457200">
              <a:buSzPct val="70000"/>
              <a:buFont typeface="Wingdings" panose="05000000000000000000" pitchFamily="2" charset="2"/>
              <a:buChar char="q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Political prostitution vv.23-24</a:t>
            </a:r>
          </a:p>
          <a:p>
            <a:pPr marL="714375" indent="-714375">
              <a:buSzPct val="100000"/>
              <a:buAutoNum type="arabicPeriod" startAt="3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judicial verdict and sentence vv.35-52</a:t>
            </a:r>
          </a:p>
          <a:p>
            <a:pPr marL="714375" indent="-714375">
              <a:buSzPct val="100000"/>
              <a:buAutoNum type="arabicPeriod" startAt="3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An amazing promise vv.53-63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798D91-9C58-486D-AF01-40940E8AD89C}"/>
              </a:ext>
            </a:extLst>
          </p:cNvPr>
          <p:cNvSpPr/>
          <p:nvPr/>
        </p:nvSpPr>
        <p:spPr>
          <a:xfrm>
            <a:off x="1054447" y="3863876"/>
            <a:ext cx="744787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2925" indent="-542925">
              <a:buFont typeface="Wingdings" panose="05000000000000000000" pitchFamily="2" charset="2"/>
              <a:buChar char="v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Restoration promise: Israel, Sodom and Samaria v.53</a:t>
            </a:r>
          </a:p>
          <a:p>
            <a:pPr marL="542925" indent="-542925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Disgrace and shame</a:t>
            </a:r>
          </a:p>
        </p:txBody>
      </p:sp>
    </p:spTree>
    <p:extLst>
      <p:ext uri="{BB962C8B-B14F-4D97-AF65-F5344CB8AC3E}">
        <p14:creationId xmlns:p14="http://schemas.microsoft.com/office/powerpoint/2010/main" val="94783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3914776" y="285750"/>
            <a:ext cx="794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God’s analysis of Israel’s history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Ezekiel 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5FC5F-DDF3-47E9-949A-0C43103196F2}"/>
              </a:ext>
            </a:extLst>
          </p:cNvPr>
          <p:cNvSpPr txBox="1"/>
          <p:nvPr/>
        </p:nvSpPr>
        <p:spPr>
          <a:xfrm>
            <a:off x="390525" y="1247775"/>
            <a:ext cx="858202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A foundling child vv.1-5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gracious benefactor vv.6-14</a:t>
            </a:r>
          </a:p>
          <a:p>
            <a:pPr marL="1171575" indent="-457200">
              <a:buSzPct val="70000"/>
              <a:buFont typeface="Wingdings" panose="05000000000000000000" pitchFamily="2" charset="2"/>
              <a:buChar char="q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Religious prostitution vv.15-22</a:t>
            </a:r>
          </a:p>
          <a:p>
            <a:pPr marL="1171575" indent="-457200">
              <a:buSzPct val="70000"/>
              <a:buFont typeface="Wingdings" panose="05000000000000000000" pitchFamily="2" charset="2"/>
              <a:buChar char="q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Political prostitution vv.23-24</a:t>
            </a:r>
          </a:p>
          <a:p>
            <a:pPr marL="714375" indent="-714375">
              <a:buSzPct val="100000"/>
              <a:buAutoNum type="arabicPeriod" startAt="3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judicial verdict and sentence vv.35-52</a:t>
            </a:r>
          </a:p>
          <a:p>
            <a:pPr marL="714375" indent="-714375">
              <a:buSzPct val="100000"/>
              <a:buAutoNum type="arabicPeriod" startAt="3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An amazing promise vv.53-63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798D91-9C58-486D-AF01-40940E8AD89C}"/>
              </a:ext>
            </a:extLst>
          </p:cNvPr>
          <p:cNvSpPr/>
          <p:nvPr/>
        </p:nvSpPr>
        <p:spPr>
          <a:xfrm>
            <a:off x="1054447" y="3863876"/>
            <a:ext cx="7447873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2925" indent="-542925">
              <a:buFont typeface="Wingdings" panose="05000000000000000000" pitchFamily="2" charset="2"/>
              <a:buChar char="v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Restoration promise: Israel, Sodom and Samaria v.53</a:t>
            </a:r>
          </a:p>
          <a:p>
            <a:pPr marL="542925" indent="-542925">
              <a:buFont typeface="Wingdings" panose="05000000000000000000" pitchFamily="2" charset="2"/>
              <a:buChar char="v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Disgrace and shame</a:t>
            </a:r>
          </a:p>
          <a:p>
            <a:pPr marL="542925" indent="-542925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Deep repentance</a:t>
            </a:r>
          </a:p>
        </p:txBody>
      </p:sp>
    </p:spTree>
    <p:extLst>
      <p:ext uri="{BB962C8B-B14F-4D97-AF65-F5344CB8AC3E}">
        <p14:creationId xmlns:p14="http://schemas.microsoft.com/office/powerpoint/2010/main" val="332179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3914776" y="285750"/>
            <a:ext cx="794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God’s analysis of Israel’s history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Ezekiel 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5FC5F-DDF3-47E9-949A-0C43103196F2}"/>
              </a:ext>
            </a:extLst>
          </p:cNvPr>
          <p:cNvSpPr txBox="1"/>
          <p:nvPr/>
        </p:nvSpPr>
        <p:spPr>
          <a:xfrm>
            <a:off x="390525" y="1247775"/>
            <a:ext cx="858202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A foundling child vv.1-5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gracious benefactor vv.6-14</a:t>
            </a:r>
          </a:p>
          <a:p>
            <a:pPr marL="1171575" indent="-457200">
              <a:buSzPct val="70000"/>
              <a:buFont typeface="Wingdings" panose="05000000000000000000" pitchFamily="2" charset="2"/>
              <a:buChar char="q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Religious prostitution vv.15-22</a:t>
            </a:r>
          </a:p>
          <a:p>
            <a:pPr marL="1171575" indent="-457200">
              <a:buSzPct val="70000"/>
              <a:buFont typeface="Wingdings" panose="05000000000000000000" pitchFamily="2" charset="2"/>
              <a:buChar char="q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Political prostitution vv.23-24</a:t>
            </a:r>
          </a:p>
          <a:p>
            <a:pPr marL="714375" indent="-714375">
              <a:buSzPct val="100000"/>
              <a:buAutoNum type="arabicPeriod" startAt="3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judicial verdict and sentence vv.35-52</a:t>
            </a:r>
          </a:p>
          <a:p>
            <a:pPr marL="714375" indent="-714375">
              <a:buSzPct val="100000"/>
              <a:buAutoNum type="arabicPeriod" startAt="3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An amazing promise vv.53-63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044411-852C-4F22-BCF2-0E586FABB1F2}"/>
              </a:ext>
            </a:extLst>
          </p:cNvPr>
          <p:cNvSpPr txBox="1"/>
          <p:nvPr/>
        </p:nvSpPr>
        <p:spPr>
          <a:xfrm>
            <a:off x="4210050" y="4179570"/>
            <a:ext cx="3038475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6">
                    <a:lumMod val="50000"/>
                  </a:schemeClr>
                </a:solidFill>
              </a:rPr>
              <a:t>Lessons</a:t>
            </a:r>
          </a:p>
        </p:txBody>
      </p:sp>
    </p:spTree>
    <p:extLst>
      <p:ext uri="{BB962C8B-B14F-4D97-AF65-F5344CB8AC3E}">
        <p14:creationId xmlns:p14="http://schemas.microsoft.com/office/powerpoint/2010/main" val="216416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3914776" y="285750"/>
            <a:ext cx="794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God’s analysis of Israel’s history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Ezekiel 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5FC5F-DDF3-47E9-949A-0C43103196F2}"/>
              </a:ext>
            </a:extLst>
          </p:cNvPr>
          <p:cNvSpPr txBox="1"/>
          <p:nvPr/>
        </p:nvSpPr>
        <p:spPr>
          <a:xfrm>
            <a:off x="390525" y="1247775"/>
            <a:ext cx="858202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A foundling child vv.1-5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gracious benefactor vv.6-14</a:t>
            </a:r>
          </a:p>
          <a:p>
            <a:pPr marL="1171575" indent="-457200">
              <a:buSzPct val="70000"/>
              <a:buFont typeface="Wingdings" panose="05000000000000000000" pitchFamily="2" charset="2"/>
              <a:buChar char="q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Religious prostitution vv.15-22</a:t>
            </a:r>
          </a:p>
          <a:p>
            <a:pPr marL="1171575" indent="-457200">
              <a:buSzPct val="70000"/>
              <a:buFont typeface="Wingdings" panose="05000000000000000000" pitchFamily="2" charset="2"/>
              <a:buChar char="q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Political prostitution vv.23-24</a:t>
            </a:r>
          </a:p>
          <a:p>
            <a:pPr marL="714375" indent="-714375">
              <a:buSzPct val="100000"/>
              <a:buAutoNum type="arabicPeriod" startAt="3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judicial verdict and sentence vv.35-52</a:t>
            </a:r>
          </a:p>
          <a:p>
            <a:pPr marL="714375" indent="-714375">
              <a:buSzPct val="100000"/>
              <a:buAutoNum type="arabicPeriod" startAt="3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An amazing promise vv.53-63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044411-852C-4F22-BCF2-0E586FABB1F2}"/>
              </a:ext>
            </a:extLst>
          </p:cNvPr>
          <p:cNvSpPr txBox="1"/>
          <p:nvPr/>
        </p:nvSpPr>
        <p:spPr>
          <a:xfrm>
            <a:off x="4210050" y="4179570"/>
            <a:ext cx="3038475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6">
                    <a:lumMod val="50000"/>
                  </a:schemeClr>
                </a:solidFill>
              </a:rPr>
              <a:t>Lessons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EBC8D-09D3-4299-92F0-ED01EC029AF0}"/>
              </a:ext>
            </a:extLst>
          </p:cNvPr>
          <p:cNvSpPr txBox="1"/>
          <p:nvPr/>
        </p:nvSpPr>
        <p:spPr>
          <a:xfrm>
            <a:off x="1190625" y="4825901"/>
            <a:ext cx="9229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ln w="6350"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A covenant comes with conditions</a:t>
            </a:r>
          </a:p>
        </p:txBody>
      </p:sp>
    </p:spTree>
    <p:extLst>
      <p:ext uri="{BB962C8B-B14F-4D97-AF65-F5344CB8AC3E}">
        <p14:creationId xmlns:p14="http://schemas.microsoft.com/office/powerpoint/2010/main" val="68769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3914776" y="285750"/>
            <a:ext cx="794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God’s analysis of Israel’s history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Ezekiel 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5FC5F-DDF3-47E9-949A-0C43103196F2}"/>
              </a:ext>
            </a:extLst>
          </p:cNvPr>
          <p:cNvSpPr txBox="1"/>
          <p:nvPr/>
        </p:nvSpPr>
        <p:spPr>
          <a:xfrm>
            <a:off x="390525" y="1247775"/>
            <a:ext cx="858202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A foundling child vv.1-5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gracious benefactor vv.6-14</a:t>
            </a:r>
          </a:p>
          <a:p>
            <a:pPr marL="1171575" indent="-457200">
              <a:buSzPct val="70000"/>
              <a:buFont typeface="Wingdings" panose="05000000000000000000" pitchFamily="2" charset="2"/>
              <a:buChar char="q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Religious prostitution vv.15-22</a:t>
            </a:r>
          </a:p>
          <a:p>
            <a:pPr marL="1171575" indent="-457200">
              <a:buSzPct val="70000"/>
              <a:buFont typeface="Wingdings" panose="05000000000000000000" pitchFamily="2" charset="2"/>
              <a:buChar char="q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Political prostitution vv.23-24</a:t>
            </a:r>
          </a:p>
          <a:p>
            <a:pPr marL="714375" indent="-714375">
              <a:buSzPct val="100000"/>
              <a:buAutoNum type="arabicPeriod" startAt="3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judicial verdict and sentence vv.35-52</a:t>
            </a:r>
          </a:p>
          <a:p>
            <a:pPr marL="714375" indent="-714375">
              <a:buSzPct val="100000"/>
              <a:buAutoNum type="arabicPeriod" startAt="3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An amazing promise vv.53-63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044411-852C-4F22-BCF2-0E586FABB1F2}"/>
              </a:ext>
            </a:extLst>
          </p:cNvPr>
          <p:cNvSpPr txBox="1"/>
          <p:nvPr/>
        </p:nvSpPr>
        <p:spPr>
          <a:xfrm>
            <a:off x="4210050" y="4179570"/>
            <a:ext cx="3038475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6">
                    <a:lumMod val="50000"/>
                  </a:schemeClr>
                </a:solidFill>
              </a:rPr>
              <a:t>Lessons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EBC8D-09D3-4299-92F0-ED01EC029AF0}"/>
              </a:ext>
            </a:extLst>
          </p:cNvPr>
          <p:cNvSpPr txBox="1"/>
          <p:nvPr/>
        </p:nvSpPr>
        <p:spPr>
          <a:xfrm>
            <a:off x="1181100" y="4825901"/>
            <a:ext cx="9229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ln w="6350"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A covenant comes with conditions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ln w="6350"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Beware the error of forgetfulness</a:t>
            </a:r>
          </a:p>
        </p:txBody>
      </p:sp>
    </p:spTree>
    <p:extLst>
      <p:ext uri="{BB962C8B-B14F-4D97-AF65-F5344CB8AC3E}">
        <p14:creationId xmlns:p14="http://schemas.microsoft.com/office/powerpoint/2010/main" val="58220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3914776" y="285750"/>
            <a:ext cx="794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God’s analysis of Israel’s history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Ezekiel 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5FC5F-DDF3-47E9-949A-0C43103196F2}"/>
              </a:ext>
            </a:extLst>
          </p:cNvPr>
          <p:cNvSpPr txBox="1"/>
          <p:nvPr/>
        </p:nvSpPr>
        <p:spPr>
          <a:xfrm>
            <a:off x="390525" y="1247775"/>
            <a:ext cx="858202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A foundling child vv.1-5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gracious benefactor vv.6-14</a:t>
            </a:r>
          </a:p>
          <a:p>
            <a:pPr marL="1171575" indent="-457200">
              <a:buSzPct val="70000"/>
              <a:buFont typeface="Wingdings" panose="05000000000000000000" pitchFamily="2" charset="2"/>
              <a:buChar char="q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Religious prostitution vv.15-22</a:t>
            </a:r>
          </a:p>
          <a:p>
            <a:pPr marL="1171575" indent="-457200">
              <a:buSzPct val="70000"/>
              <a:buFont typeface="Wingdings" panose="05000000000000000000" pitchFamily="2" charset="2"/>
              <a:buChar char="q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Political prostitution vv.23-24</a:t>
            </a:r>
          </a:p>
          <a:p>
            <a:pPr marL="714375" indent="-714375">
              <a:buSzPct val="100000"/>
              <a:buAutoNum type="arabicPeriod" startAt="3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judicial verdict and sentence vv.35-52</a:t>
            </a:r>
          </a:p>
          <a:p>
            <a:pPr marL="714375" indent="-714375">
              <a:buSzPct val="100000"/>
              <a:buAutoNum type="arabicPeriod" startAt="3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An amazing promise vv.53-63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044411-852C-4F22-BCF2-0E586FABB1F2}"/>
              </a:ext>
            </a:extLst>
          </p:cNvPr>
          <p:cNvSpPr txBox="1"/>
          <p:nvPr/>
        </p:nvSpPr>
        <p:spPr>
          <a:xfrm>
            <a:off x="4210050" y="4179570"/>
            <a:ext cx="3038475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6">
                    <a:lumMod val="50000"/>
                  </a:schemeClr>
                </a:solidFill>
              </a:rPr>
              <a:t>Lessons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EBC8D-09D3-4299-92F0-ED01EC029AF0}"/>
              </a:ext>
            </a:extLst>
          </p:cNvPr>
          <p:cNvSpPr txBox="1"/>
          <p:nvPr/>
        </p:nvSpPr>
        <p:spPr>
          <a:xfrm>
            <a:off x="1181100" y="4825901"/>
            <a:ext cx="92297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ln w="6350"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A covenant comes with conditions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ln w="6350"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Beware the error of forgetfulness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ln w="6350"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Need for God-given reminders</a:t>
            </a:r>
          </a:p>
        </p:txBody>
      </p:sp>
    </p:spTree>
    <p:extLst>
      <p:ext uri="{BB962C8B-B14F-4D97-AF65-F5344CB8AC3E}">
        <p14:creationId xmlns:p14="http://schemas.microsoft.com/office/powerpoint/2010/main" val="316046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3914776" y="285750"/>
            <a:ext cx="794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God’s analysis of Israel’s history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Ezekiel 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5FC5F-DDF3-47E9-949A-0C43103196F2}"/>
              </a:ext>
            </a:extLst>
          </p:cNvPr>
          <p:cNvSpPr txBox="1"/>
          <p:nvPr/>
        </p:nvSpPr>
        <p:spPr>
          <a:xfrm>
            <a:off x="390525" y="1247775"/>
            <a:ext cx="5705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Old English Text MT" panose="03040902040508030806" pitchFamily="66" charset="0"/>
              </a:rPr>
              <a:t>American history revisited</a:t>
            </a:r>
          </a:p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Shocked?</a:t>
            </a:r>
          </a:p>
        </p:txBody>
      </p:sp>
    </p:spTree>
    <p:extLst>
      <p:ext uri="{BB962C8B-B14F-4D97-AF65-F5344CB8AC3E}">
        <p14:creationId xmlns:p14="http://schemas.microsoft.com/office/powerpoint/2010/main" val="290772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3914776" y="285750"/>
            <a:ext cx="794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God’s analysis of Israel’s history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Ezekiel 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5FC5F-DDF3-47E9-949A-0C43103196F2}"/>
              </a:ext>
            </a:extLst>
          </p:cNvPr>
          <p:cNvSpPr txBox="1"/>
          <p:nvPr/>
        </p:nvSpPr>
        <p:spPr>
          <a:xfrm>
            <a:off x="390525" y="1247775"/>
            <a:ext cx="858202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A foundling child vv.1-5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gracious benefactor vv.6-14</a:t>
            </a:r>
          </a:p>
          <a:p>
            <a:pPr marL="1171575" indent="-457200">
              <a:buSzPct val="70000"/>
              <a:buFont typeface="Wingdings" panose="05000000000000000000" pitchFamily="2" charset="2"/>
              <a:buChar char="q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Religious prostitution vv.15-22</a:t>
            </a:r>
          </a:p>
          <a:p>
            <a:pPr marL="1171575" indent="-457200">
              <a:buSzPct val="70000"/>
              <a:buFont typeface="Wingdings" panose="05000000000000000000" pitchFamily="2" charset="2"/>
              <a:buChar char="q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Political prostitution vv.23-24</a:t>
            </a:r>
          </a:p>
          <a:p>
            <a:pPr marL="714375" indent="-714375">
              <a:buSzPct val="100000"/>
              <a:buAutoNum type="arabicPeriod" startAt="3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judicial verdict and sentence vv.35-52</a:t>
            </a:r>
          </a:p>
          <a:p>
            <a:pPr marL="714375" indent="-714375">
              <a:buSzPct val="100000"/>
              <a:buAutoNum type="arabicPeriod" startAt="3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An amazing promise vv.53-63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044411-852C-4F22-BCF2-0E586FABB1F2}"/>
              </a:ext>
            </a:extLst>
          </p:cNvPr>
          <p:cNvSpPr txBox="1"/>
          <p:nvPr/>
        </p:nvSpPr>
        <p:spPr>
          <a:xfrm>
            <a:off x="4210050" y="4179570"/>
            <a:ext cx="3038475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6">
                    <a:lumMod val="50000"/>
                  </a:schemeClr>
                </a:solidFill>
              </a:rPr>
              <a:t>Lessons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EBC8D-09D3-4299-92F0-ED01EC029AF0}"/>
              </a:ext>
            </a:extLst>
          </p:cNvPr>
          <p:cNvSpPr txBox="1"/>
          <p:nvPr/>
        </p:nvSpPr>
        <p:spPr>
          <a:xfrm>
            <a:off x="1181100" y="4825901"/>
            <a:ext cx="92297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ln w="6350"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A covenant comes with conditions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ln w="6350"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Beware the error of forgetfulness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ln w="6350"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Use our God-given reminders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490DBD-351A-45B1-812D-A22BB95F4A06}"/>
              </a:ext>
            </a:extLst>
          </p:cNvPr>
          <p:cNvSpPr txBox="1"/>
          <p:nvPr/>
        </p:nvSpPr>
        <p:spPr>
          <a:xfrm>
            <a:off x="7953374" y="5200650"/>
            <a:ext cx="3905251" cy="120032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2400" b="1" dirty="0"/>
              <a:t>Joseph’s sons, </a:t>
            </a:r>
            <a:r>
              <a:rPr lang="en-GB" sz="2400" b="1" dirty="0">
                <a:solidFill>
                  <a:srgbClr val="0070C0"/>
                </a:solidFill>
              </a:rPr>
              <a:t>“Manasseh” – ‘forget’ </a:t>
            </a:r>
            <a:r>
              <a:rPr lang="en-GB" sz="2400" b="1" dirty="0"/>
              <a:t>and </a:t>
            </a:r>
            <a:r>
              <a:rPr lang="en-GB" sz="2400" b="1" dirty="0">
                <a:solidFill>
                  <a:srgbClr val="0070C0"/>
                </a:solidFill>
              </a:rPr>
              <a:t>“Ephraim” – ‘doubly fruitful’!</a:t>
            </a:r>
          </a:p>
        </p:txBody>
      </p:sp>
    </p:spTree>
    <p:extLst>
      <p:ext uri="{BB962C8B-B14F-4D97-AF65-F5344CB8AC3E}">
        <p14:creationId xmlns:p14="http://schemas.microsoft.com/office/powerpoint/2010/main" val="352289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3914776" y="285750"/>
            <a:ext cx="794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God’s analysis of Israel’s history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Ezekiel 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5FC5F-DDF3-47E9-949A-0C43103196F2}"/>
              </a:ext>
            </a:extLst>
          </p:cNvPr>
          <p:cNvSpPr txBox="1"/>
          <p:nvPr/>
        </p:nvSpPr>
        <p:spPr>
          <a:xfrm>
            <a:off x="390525" y="1247775"/>
            <a:ext cx="858202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A foundling child vv.1-5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gracious benefactor vv.6-14</a:t>
            </a:r>
          </a:p>
          <a:p>
            <a:pPr marL="1171575" indent="-457200">
              <a:buSzPct val="70000"/>
              <a:buFont typeface="Wingdings" panose="05000000000000000000" pitchFamily="2" charset="2"/>
              <a:buChar char="q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Religious prostitution vv.15-22</a:t>
            </a:r>
          </a:p>
          <a:p>
            <a:pPr marL="1171575" indent="-457200">
              <a:buSzPct val="70000"/>
              <a:buFont typeface="Wingdings" panose="05000000000000000000" pitchFamily="2" charset="2"/>
              <a:buChar char="q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Political prostitution vv.23-24</a:t>
            </a:r>
          </a:p>
          <a:p>
            <a:pPr marL="714375" indent="-714375">
              <a:buSzPct val="100000"/>
              <a:buAutoNum type="arabicPeriod" startAt="3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judicial verdict and sentence vv.35-52</a:t>
            </a:r>
          </a:p>
          <a:p>
            <a:pPr marL="714375" indent="-714375">
              <a:buSzPct val="100000"/>
              <a:buAutoNum type="arabicPeriod" startAt="3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An amazing promise vv.53-63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044411-852C-4F22-BCF2-0E586FABB1F2}"/>
              </a:ext>
            </a:extLst>
          </p:cNvPr>
          <p:cNvSpPr txBox="1"/>
          <p:nvPr/>
        </p:nvSpPr>
        <p:spPr>
          <a:xfrm>
            <a:off x="4210050" y="4179570"/>
            <a:ext cx="3038475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6">
                    <a:lumMod val="50000"/>
                  </a:schemeClr>
                </a:solidFill>
              </a:rPr>
              <a:t>Lessons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EBC8D-09D3-4299-92F0-ED01EC029AF0}"/>
              </a:ext>
            </a:extLst>
          </p:cNvPr>
          <p:cNvSpPr txBox="1"/>
          <p:nvPr/>
        </p:nvSpPr>
        <p:spPr>
          <a:xfrm>
            <a:off x="1181100" y="4825901"/>
            <a:ext cx="92297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ln w="6350"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A covenant comes with conditions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ln w="6350"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Beware the error of forgetfulness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ln w="6350"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Use our God-given reminders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490DBD-351A-45B1-812D-A22BB95F4A06}"/>
              </a:ext>
            </a:extLst>
          </p:cNvPr>
          <p:cNvSpPr txBox="1"/>
          <p:nvPr/>
        </p:nvSpPr>
        <p:spPr>
          <a:xfrm>
            <a:off x="7334251" y="5715000"/>
            <a:ext cx="3076574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Modern equivalents?</a:t>
            </a:r>
          </a:p>
        </p:txBody>
      </p:sp>
    </p:spTree>
    <p:extLst>
      <p:ext uri="{BB962C8B-B14F-4D97-AF65-F5344CB8AC3E}">
        <p14:creationId xmlns:p14="http://schemas.microsoft.com/office/powerpoint/2010/main" val="24072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3914776" y="285750"/>
            <a:ext cx="794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God’s analysis of Israel’s history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Ezekiel 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5FC5F-DDF3-47E9-949A-0C43103196F2}"/>
              </a:ext>
            </a:extLst>
          </p:cNvPr>
          <p:cNvSpPr txBox="1"/>
          <p:nvPr/>
        </p:nvSpPr>
        <p:spPr>
          <a:xfrm>
            <a:off x="390525" y="1247775"/>
            <a:ext cx="57054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Old English Text MT" panose="03040902040508030806" pitchFamily="66" charset="0"/>
              </a:rPr>
              <a:t>American history revisited</a:t>
            </a:r>
          </a:p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Shocked?</a:t>
            </a:r>
          </a:p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Old English Text MT" panose="03040902040508030806" pitchFamily="66" charset="0"/>
              </a:rPr>
              <a:t>Israel’s history revisited</a:t>
            </a:r>
          </a:p>
        </p:txBody>
      </p:sp>
    </p:spTree>
    <p:extLst>
      <p:ext uri="{BB962C8B-B14F-4D97-AF65-F5344CB8AC3E}">
        <p14:creationId xmlns:p14="http://schemas.microsoft.com/office/powerpoint/2010/main" val="378486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3914776" y="285750"/>
            <a:ext cx="794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God’s analysis of Israel’s history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Ezekiel 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5FC5F-DDF3-47E9-949A-0C43103196F2}"/>
              </a:ext>
            </a:extLst>
          </p:cNvPr>
          <p:cNvSpPr txBox="1"/>
          <p:nvPr/>
        </p:nvSpPr>
        <p:spPr>
          <a:xfrm>
            <a:off x="390525" y="1247775"/>
            <a:ext cx="570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A foundling child vv.1-5</a:t>
            </a:r>
          </a:p>
        </p:txBody>
      </p:sp>
    </p:spTree>
    <p:extLst>
      <p:ext uri="{BB962C8B-B14F-4D97-AF65-F5344CB8AC3E}">
        <p14:creationId xmlns:p14="http://schemas.microsoft.com/office/powerpoint/2010/main" val="24360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3914776" y="285750"/>
            <a:ext cx="794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God’s analysis of Israel’s history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Ezekiel 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5FC5F-DDF3-47E9-949A-0C43103196F2}"/>
              </a:ext>
            </a:extLst>
          </p:cNvPr>
          <p:cNvSpPr txBox="1"/>
          <p:nvPr/>
        </p:nvSpPr>
        <p:spPr>
          <a:xfrm>
            <a:off x="390525" y="1247775"/>
            <a:ext cx="570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A foundling child vv.1-5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800E52-47A6-42B5-854C-84F2A9C68AC3}"/>
              </a:ext>
            </a:extLst>
          </p:cNvPr>
          <p:cNvSpPr txBox="1"/>
          <p:nvPr/>
        </p:nvSpPr>
        <p:spPr>
          <a:xfrm>
            <a:off x="952500" y="1840540"/>
            <a:ext cx="718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>
              <a:buFont typeface="Wingdings" panose="05000000000000000000" pitchFamily="2" charset="2"/>
              <a:buChar char="§"/>
            </a:pPr>
            <a:r>
              <a:rPr lang="en-GB" sz="2800" b="1" dirty="0">
                <a:ln w="6350">
                  <a:noFill/>
                </a:ln>
                <a:solidFill>
                  <a:srgbClr val="002060"/>
                </a:solidFill>
              </a:rPr>
              <a:t>Pagan roots</a:t>
            </a:r>
          </a:p>
        </p:txBody>
      </p:sp>
    </p:spTree>
    <p:extLst>
      <p:ext uri="{BB962C8B-B14F-4D97-AF65-F5344CB8AC3E}">
        <p14:creationId xmlns:p14="http://schemas.microsoft.com/office/powerpoint/2010/main" val="376222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3914776" y="285750"/>
            <a:ext cx="794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God’s analysis of Israel’s history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Ezekiel 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5FC5F-DDF3-47E9-949A-0C43103196F2}"/>
              </a:ext>
            </a:extLst>
          </p:cNvPr>
          <p:cNvSpPr txBox="1"/>
          <p:nvPr/>
        </p:nvSpPr>
        <p:spPr>
          <a:xfrm>
            <a:off x="390525" y="1247775"/>
            <a:ext cx="7172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A foundling child vv.1-5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gracious benefactor vv.6-14 </a:t>
            </a:r>
          </a:p>
        </p:txBody>
      </p:sp>
    </p:spTree>
    <p:extLst>
      <p:ext uri="{BB962C8B-B14F-4D97-AF65-F5344CB8AC3E}">
        <p14:creationId xmlns:p14="http://schemas.microsoft.com/office/powerpoint/2010/main" val="355561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3914776" y="285750"/>
            <a:ext cx="794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God’s analysis of Israel’s history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Ezekiel 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5FC5F-DDF3-47E9-949A-0C43103196F2}"/>
              </a:ext>
            </a:extLst>
          </p:cNvPr>
          <p:cNvSpPr txBox="1"/>
          <p:nvPr/>
        </p:nvSpPr>
        <p:spPr>
          <a:xfrm>
            <a:off x="390525" y="1247775"/>
            <a:ext cx="7172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A foundling child vv.1-5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gracious benefactor vv.6-14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E21E2E-F968-431F-B244-4C8BCC6A75BE}"/>
              </a:ext>
            </a:extLst>
          </p:cNvPr>
          <p:cNvSpPr txBox="1"/>
          <p:nvPr/>
        </p:nvSpPr>
        <p:spPr>
          <a:xfrm>
            <a:off x="1076325" y="2448104"/>
            <a:ext cx="1066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Hannah’s song: </a:t>
            </a:r>
            <a:r>
              <a:rPr lang="en-GB" sz="2800" b="1" i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“The Lord brings death and makes alive”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1 Sam 2:6</a:t>
            </a:r>
            <a:r>
              <a:rPr lang="en-GB" sz="2800" b="1" i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3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3914776" y="285750"/>
            <a:ext cx="794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God’s analysis of Israel’s history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Old English Text MT" panose="03040902040508030806" pitchFamily="66" charset="0"/>
              </a:rPr>
              <a:t>Ezekiel 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5FC5F-DDF3-47E9-949A-0C43103196F2}"/>
              </a:ext>
            </a:extLst>
          </p:cNvPr>
          <p:cNvSpPr txBox="1"/>
          <p:nvPr/>
        </p:nvSpPr>
        <p:spPr>
          <a:xfrm>
            <a:off x="390525" y="1247775"/>
            <a:ext cx="7172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A foundling child vv.1-5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erlin Sans FB Demi" panose="020E0802020502020306" pitchFamily="34" charset="0"/>
              </a:rPr>
              <a:t>The gracious benefactor vv.6-14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E21E2E-F968-431F-B244-4C8BCC6A75BE}"/>
              </a:ext>
            </a:extLst>
          </p:cNvPr>
          <p:cNvSpPr txBox="1"/>
          <p:nvPr/>
        </p:nvSpPr>
        <p:spPr>
          <a:xfrm>
            <a:off x="1076325" y="2448104"/>
            <a:ext cx="1066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>
              <a:buFont typeface="Wingdings" panose="05000000000000000000" pitchFamily="2" charset="2"/>
              <a:buChar char="v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Hannah’s song: </a:t>
            </a:r>
            <a:r>
              <a:rPr lang="en-GB" sz="2400" b="1" i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“The Lord brings death and makes alive” 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1 Sam 2:6</a:t>
            </a:r>
          </a:p>
          <a:p>
            <a:pPr marL="542925" indent="-542925">
              <a:buFont typeface="Wingdings" panose="05000000000000000000" pitchFamily="2" charset="2"/>
              <a:buChar char="v"/>
            </a:pPr>
            <a:r>
              <a:rPr lang="en-GB" sz="2800" b="1" i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“embroidery”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and </a:t>
            </a:r>
            <a:r>
              <a:rPr lang="en-GB" sz="2800" b="1" i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“fine linen”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(v.10) used for tabernacle + priest’s robes.</a:t>
            </a:r>
            <a:r>
              <a:rPr lang="en-GB" sz="2800" b="1" i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2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1243</Words>
  <Application>Microsoft Office PowerPoint</Application>
  <PresentationFormat>Widescreen</PresentationFormat>
  <Paragraphs>234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Arial Rounded MT Bold</vt:lpstr>
      <vt:lpstr>Berlin Sans FB Demi</vt:lpstr>
      <vt:lpstr>Calibri</vt:lpstr>
      <vt:lpstr>Calibri Light</vt:lpstr>
      <vt:lpstr>Comic Sans MS</vt:lpstr>
      <vt:lpstr>Courier New</vt:lpstr>
      <vt:lpstr>Old English Text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Howells</dc:creator>
  <cp:lastModifiedBy>Josh Tanton</cp:lastModifiedBy>
  <cp:revision>48</cp:revision>
  <dcterms:created xsi:type="dcterms:W3CDTF">2019-08-03T06:13:49Z</dcterms:created>
  <dcterms:modified xsi:type="dcterms:W3CDTF">2019-08-25T09:11:25Z</dcterms:modified>
</cp:coreProperties>
</file>